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4" r:id="rId33"/>
    <p:sldId id="292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034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5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2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10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2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4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0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2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6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3691D12-D8BC-4EC3-B9B5-A84F9528798A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15647C7-2C3B-44FA-AA5C-AA413C595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0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52.jpeg"/><Relationship Id="rId10" Type="http://schemas.openxmlformats.org/officeDocument/2006/relationships/image" Target="../media/image32.png"/><Relationship Id="rId4" Type="http://schemas.openxmlformats.org/officeDocument/2006/relationships/image" Target="../media/image5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5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Apps @ Scale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talk about Microservices, Containers and Clusters</a:t>
            </a:r>
          </a:p>
        </p:txBody>
      </p:sp>
    </p:spTree>
    <p:extLst>
      <p:ext uri="{BB962C8B-B14F-4D97-AF65-F5344CB8AC3E}">
        <p14:creationId xmlns:p14="http://schemas.microsoft.com/office/powerpoint/2010/main" val="212915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Core concept: Service compositions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3345" y="2849732"/>
            <a:ext cx="89496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Write programs that do one thing and do it well.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Write programs to work together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137" y="4456590"/>
            <a:ext cx="6639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Brush Script MT" panose="03060802040406070304" pitchFamily="66" charset="0"/>
              </a:rPr>
              <a:t>Choreography over orchestration!</a:t>
            </a:r>
          </a:p>
        </p:txBody>
      </p:sp>
    </p:spTree>
    <p:extLst>
      <p:ext uri="{BB962C8B-B14F-4D97-AF65-F5344CB8AC3E}">
        <p14:creationId xmlns:p14="http://schemas.microsoft.com/office/powerpoint/2010/main" val="72658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Microservice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16682"/>
            <a:ext cx="8353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Characteristics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183907"/>
            <a:ext cx="79855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Many smaller (fine grained), clearly scoped services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SRP (Single responsibility principle)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DDD (Domain Driven Design)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Independently managed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Clear ownership for each service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DevOps model adoption required (</a:t>
            </a:r>
            <a:r>
              <a:rPr lang="en-US" sz="2000" i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You build it, you run it</a:t>
            </a: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 deployment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Efficient and independent 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Failure of one service doesn’t affect total availability (</a:t>
            </a:r>
            <a:r>
              <a:rPr lang="en-US" sz="2000" i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Circuit breakers</a:t>
            </a: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  <a:endParaRPr lang="en-US" sz="200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Faster adoption time for new team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Unlocks Tech Stack preferences and polyglot persistence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Canary deployment and A/B testing</a:t>
            </a:r>
          </a:p>
        </p:txBody>
      </p:sp>
    </p:spTree>
    <p:extLst>
      <p:ext uri="{BB962C8B-B14F-4D97-AF65-F5344CB8AC3E}">
        <p14:creationId xmlns:p14="http://schemas.microsoft.com/office/powerpoint/2010/main" val="421874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Challenges: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Complexity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183907"/>
            <a:ext cx="85021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Distributed systems are inherently complex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Network latency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Fault tolerance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Retry storms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Service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Operation overhead (One platform team doesn’t work well)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DevOps model adoption required (</a:t>
            </a:r>
            <a:r>
              <a:rPr lang="en-US" sz="2400" i="1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You build it, you run it</a:t>
            </a: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2381" y="5113538"/>
            <a:ext cx="6223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Brush Script MT" panose="03060802040406070304" pitchFamily="66" charset="0"/>
              </a:rPr>
              <a:t>You Need a lot of automation!</a:t>
            </a:r>
          </a:p>
        </p:txBody>
      </p:sp>
    </p:spTree>
    <p:extLst>
      <p:ext uri="{BB962C8B-B14F-4D97-AF65-F5344CB8AC3E}">
        <p14:creationId xmlns:p14="http://schemas.microsoft.com/office/powerpoint/2010/main" val="120206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Pre-requisites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183907"/>
            <a:ext cx="45627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Rapid provisioning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Basic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Rapid Application 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DevOps culture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2672" y="5539667"/>
            <a:ext cx="864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Brush Script MT" panose="03060802040406070304" pitchFamily="66" charset="0"/>
              </a:rPr>
              <a:t>You must be this tall to use Microservices!</a:t>
            </a:r>
          </a:p>
        </p:txBody>
      </p:sp>
      <p:pic>
        <p:nvPicPr>
          <p:cNvPr id="6148" name="Picture 4" descr="https://2013.nosql-matters.org/cgn/wp-content/uploads/2013/01/martin_fowler-420x4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9" y="5646388"/>
            <a:ext cx="617553" cy="61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5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onolithic ap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3371"/>
          <a:stretch/>
        </p:blipFill>
        <p:spPr bwMode="auto">
          <a:xfrm>
            <a:off x="20" y="10"/>
            <a:ext cx="11292820" cy="51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68300"/>
            <a:ext cx="8263128" cy="4603750"/>
          </a:xfrm>
          <a:noFill/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Containers to rescue?</a:t>
            </a:r>
          </a:p>
        </p:txBody>
      </p:sp>
    </p:spTree>
    <p:extLst>
      <p:ext uri="{BB962C8B-B14F-4D97-AF65-F5344CB8AC3E}">
        <p14:creationId xmlns:p14="http://schemas.microsoft.com/office/powerpoint/2010/main" val="98429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19" y="1826076"/>
            <a:ext cx="4712217" cy="36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challenge</a:t>
            </a:r>
            <a:endParaRPr lang="en-US" dirty="0"/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351290" y="4591413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1959330" y="2115664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5451122" y="2949997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5079547" y="1763519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9" name="Rectangle 5"/>
          <p:cNvSpPr>
            <a:spLocks/>
          </p:cNvSpPr>
          <p:nvPr/>
        </p:nvSpPr>
        <p:spPr bwMode="auto">
          <a:xfrm>
            <a:off x="7177125" y="2182600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8554971" y="21856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1659406" y="3076740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8209273" y="3563929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869911" y="2316824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14" name="Rectangle 10"/>
          <p:cNvSpPr>
            <a:spLocks/>
          </p:cNvSpPr>
          <p:nvPr/>
        </p:nvSpPr>
        <p:spPr bwMode="auto">
          <a:xfrm>
            <a:off x="5364559" y="2155241"/>
            <a:ext cx="17312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sql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/>
          </p:cNvSpPr>
          <p:nvPr/>
        </p:nvSpPr>
        <p:spPr bwMode="auto">
          <a:xfrm>
            <a:off x="8992402" y="2528090"/>
            <a:ext cx="85279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</a:t>
            </a:r>
          </a:p>
        </p:txBody>
      </p:sp>
      <p:sp>
        <p:nvSpPr>
          <p:cNvPr id="16" name="Rectangle 12"/>
          <p:cNvSpPr>
            <a:spLocks/>
          </p:cNvSpPr>
          <p:nvPr/>
        </p:nvSpPr>
        <p:spPr bwMode="auto">
          <a:xfrm>
            <a:off x="4512277" y="329573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ReactJS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Rails + sass</a:t>
            </a:r>
          </a:p>
        </p:txBody>
      </p:sp>
      <p:sp>
        <p:nvSpPr>
          <p:cNvPr id="17" name="Rectangle 13"/>
          <p:cNvSpPr>
            <a:spLocks/>
          </p:cNvSpPr>
          <p:nvPr/>
        </p:nvSpPr>
        <p:spPr bwMode="auto">
          <a:xfrm>
            <a:off x="5862849" y="2532526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18" name="Rectangle 14"/>
          <p:cNvSpPr>
            <a:spLocks/>
          </p:cNvSpPr>
          <p:nvPr/>
        </p:nvSpPr>
        <p:spPr bwMode="auto">
          <a:xfrm>
            <a:off x="653180" y="3374434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net runtime + SQL + library A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ectangle 15"/>
          <p:cNvSpPr>
            <a:spLocks/>
          </p:cNvSpPr>
          <p:nvPr/>
        </p:nvSpPr>
        <p:spPr bwMode="auto">
          <a:xfrm>
            <a:off x="6971097" y="3790601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ASP.net + Node Express</a:t>
            </a:r>
          </a:p>
        </p:txBody>
      </p:sp>
      <p:sp>
        <p:nvSpPr>
          <p:cNvPr id="20" name="Rectangle 16"/>
          <p:cNvSpPr>
            <a:spLocks/>
          </p:cNvSpPr>
          <p:nvPr/>
        </p:nvSpPr>
        <p:spPr bwMode="auto">
          <a:xfrm>
            <a:off x="2079524" y="5023215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1" name="Rectangle 17"/>
          <p:cNvSpPr>
            <a:spLocks/>
          </p:cNvSpPr>
          <p:nvPr/>
        </p:nvSpPr>
        <p:spPr bwMode="auto">
          <a:xfrm>
            <a:off x="3532361" y="5622327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2" name="Rectangle 18"/>
          <p:cNvSpPr>
            <a:spLocks/>
          </p:cNvSpPr>
          <p:nvPr/>
        </p:nvSpPr>
        <p:spPr bwMode="auto">
          <a:xfrm>
            <a:off x="5350309" y="5146325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3" name="Rectangle 19"/>
          <p:cNvSpPr>
            <a:spLocks/>
          </p:cNvSpPr>
          <p:nvPr/>
        </p:nvSpPr>
        <p:spPr bwMode="auto">
          <a:xfrm>
            <a:off x="5374506" y="5978592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4" name="Rectangle 21"/>
          <p:cNvSpPr>
            <a:spLocks/>
          </p:cNvSpPr>
          <p:nvPr/>
        </p:nvSpPr>
        <p:spPr bwMode="auto">
          <a:xfrm>
            <a:off x="7878563" y="6372092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Rectangle 20"/>
          <p:cNvSpPr>
            <a:spLocks/>
          </p:cNvSpPr>
          <p:nvPr/>
        </p:nvSpPr>
        <p:spPr bwMode="auto">
          <a:xfrm>
            <a:off x="5843744" y="641785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555152" y="2964511"/>
            <a:ext cx="2186264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Multiplicity of Stacks</a:t>
            </a:r>
          </a:p>
        </p:txBody>
      </p:sp>
      <p:sp>
        <p:nvSpPr>
          <p:cNvPr id="27" name="Rectangle 20"/>
          <p:cNvSpPr>
            <a:spLocks/>
          </p:cNvSpPr>
          <p:nvPr/>
        </p:nvSpPr>
        <p:spPr bwMode="auto">
          <a:xfrm>
            <a:off x="8196857" y="4863425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39" y="5425653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19"/>
          <p:cNvSpPr>
            <a:spLocks/>
          </p:cNvSpPr>
          <p:nvPr/>
        </p:nvSpPr>
        <p:spPr bwMode="auto">
          <a:xfrm>
            <a:off x="1849554" y="6308070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30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20" y="4996452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577" y="6357917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01" y="5901913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7774" y="5249544"/>
            <a:ext cx="542373" cy="745566"/>
          </a:xfrm>
          <a:prstGeom prst="rect">
            <a:avLst/>
          </a:prstGeom>
        </p:spPr>
      </p:pic>
      <p:pic>
        <p:nvPicPr>
          <p:cNvPr id="34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12" y="5097078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 61"/>
          <p:cNvSpPr/>
          <p:nvPr/>
        </p:nvSpPr>
        <p:spPr>
          <a:xfrm>
            <a:off x="7774360" y="345976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36" name="Freeform 62"/>
          <p:cNvSpPr/>
          <p:nvPr/>
        </p:nvSpPr>
        <p:spPr>
          <a:xfrm>
            <a:off x="6559035" y="2235746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37" name="Freeform 63"/>
          <p:cNvSpPr/>
          <p:nvPr/>
        </p:nvSpPr>
        <p:spPr>
          <a:xfrm>
            <a:off x="7624885" y="345976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38" name="Freeform 64"/>
          <p:cNvSpPr/>
          <p:nvPr/>
        </p:nvSpPr>
        <p:spPr>
          <a:xfrm>
            <a:off x="7699336" y="359479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39" name="Freeform 65"/>
          <p:cNvSpPr/>
          <p:nvPr/>
        </p:nvSpPr>
        <p:spPr>
          <a:xfrm>
            <a:off x="6163872" y="2370776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40" name="Freeform 66"/>
          <p:cNvSpPr/>
          <p:nvPr/>
        </p:nvSpPr>
        <p:spPr>
          <a:xfrm>
            <a:off x="7848811" y="359479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41" name="Freeform 67"/>
          <p:cNvSpPr/>
          <p:nvPr/>
        </p:nvSpPr>
        <p:spPr>
          <a:xfrm>
            <a:off x="7774360" y="372982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42" name="Freeform 68"/>
          <p:cNvSpPr/>
          <p:nvPr/>
        </p:nvSpPr>
        <p:spPr>
          <a:xfrm>
            <a:off x="6559035" y="2505805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43" name="Freeform 69"/>
          <p:cNvSpPr/>
          <p:nvPr/>
        </p:nvSpPr>
        <p:spPr>
          <a:xfrm>
            <a:off x="7624885" y="372982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44" name="Freeform 70"/>
          <p:cNvSpPr/>
          <p:nvPr/>
        </p:nvSpPr>
        <p:spPr>
          <a:xfrm>
            <a:off x="1370739" y="2131303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45" name="Freeform 71"/>
          <p:cNvSpPr/>
          <p:nvPr/>
        </p:nvSpPr>
        <p:spPr>
          <a:xfrm>
            <a:off x="1445763" y="2266333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46" name="Freeform 72"/>
          <p:cNvSpPr/>
          <p:nvPr/>
        </p:nvSpPr>
        <p:spPr>
          <a:xfrm>
            <a:off x="1296288" y="2266333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47" name="Freeform 73"/>
          <p:cNvSpPr/>
          <p:nvPr/>
        </p:nvSpPr>
        <p:spPr>
          <a:xfrm>
            <a:off x="4792094" y="173363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48" name="Freeform 74"/>
          <p:cNvSpPr/>
          <p:nvPr/>
        </p:nvSpPr>
        <p:spPr>
          <a:xfrm>
            <a:off x="4642619" y="173363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49" name="Freeform 75"/>
          <p:cNvSpPr/>
          <p:nvPr/>
        </p:nvSpPr>
        <p:spPr>
          <a:xfrm>
            <a:off x="4717070" y="186866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0" name="Freeform 88"/>
          <p:cNvSpPr/>
          <p:nvPr/>
        </p:nvSpPr>
        <p:spPr>
          <a:xfrm>
            <a:off x="8247639" y="2052883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1" name="Freeform 89"/>
          <p:cNvSpPr/>
          <p:nvPr/>
        </p:nvSpPr>
        <p:spPr>
          <a:xfrm>
            <a:off x="8170534" y="191743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52" name="Freeform 90"/>
          <p:cNvSpPr/>
          <p:nvPr/>
        </p:nvSpPr>
        <p:spPr>
          <a:xfrm>
            <a:off x="8096083" y="205246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3" name="Freeform 94"/>
          <p:cNvSpPr/>
          <p:nvPr/>
        </p:nvSpPr>
        <p:spPr>
          <a:xfrm>
            <a:off x="1367941" y="29593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4" name="Freeform 95"/>
          <p:cNvSpPr/>
          <p:nvPr/>
        </p:nvSpPr>
        <p:spPr>
          <a:xfrm>
            <a:off x="1292917" y="309434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5" name="Freeform 96"/>
          <p:cNvSpPr/>
          <p:nvPr/>
        </p:nvSpPr>
        <p:spPr>
          <a:xfrm>
            <a:off x="1442392" y="309434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56" name="Freeform 97"/>
          <p:cNvSpPr/>
          <p:nvPr/>
        </p:nvSpPr>
        <p:spPr>
          <a:xfrm>
            <a:off x="1367941" y="322937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7" name="Freeform 98"/>
          <p:cNvSpPr/>
          <p:nvPr/>
        </p:nvSpPr>
        <p:spPr>
          <a:xfrm>
            <a:off x="6948214" y="213259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58" name="Freeform 99"/>
          <p:cNvSpPr/>
          <p:nvPr/>
        </p:nvSpPr>
        <p:spPr>
          <a:xfrm>
            <a:off x="6798739" y="213259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59" name="Freeform 100"/>
          <p:cNvSpPr/>
          <p:nvPr/>
        </p:nvSpPr>
        <p:spPr>
          <a:xfrm>
            <a:off x="6873190" y="226762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0" name="Freeform 101"/>
          <p:cNvSpPr/>
          <p:nvPr/>
        </p:nvSpPr>
        <p:spPr>
          <a:xfrm>
            <a:off x="6948214" y="240265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1" name="Freeform 102"/>
          <p:cNvSpPr/>
          <p:nvPr/>
        </p:nvSpPr>
        <p:spPr>
          <a:xfrm>
            <a:off x="6798739" y="240265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2" name="Freeform 103"/>
          <p:cNvSpPr/>
          <p:nvPr/>
        </p:nvSpPr>
        <p:spPr>
          <a:xfrm>
            <a:off x="4969988" y="292897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104"/>
          <p:cNvSpPr/>
          <p:nvPr/>
        </p:nvSpPr>
        <p:spPr>
          <a:xfrm>
            <a:off x="5119463" y="292897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4" name="Freeform 105"/>
          <p:cNvSpPr/>
          <p:nvPr/>
        </p:nvSpPr>
        <p:spPr>
          <a:xfrm>
            <a:off x="5045012" y="306400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5" name="Freeform 106"/>
          <p:cNvSpPr/>
          <p:nvPr/>
        </p:nvSpPr>
        <p:spPr>
          <a:xfrm>
            <a:off x="4895537" y="306400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9602013" y="2444638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services and apps interact appropriately?</a:t>
            </a:r>
          </a:p>
        </p:txBody>
      </p:sp>
      <p:sp>
        <p:nvSpPr>
          <p:cNvPr id="67" name="TextBox 66"/>
          <p:cNvSpPr txBox="1"/>
          <p:nvPr/>
        </p:nvSpPr>
        <p:spPr>
          <a:xfrm rot="5400000">
            <a:off x="9598121" y="5283772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migrate smoothly and quickly?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4930497" y="3835592"/>
            <a:ext cx="1511642" cy="1511642"/>
            <a:chOff x="5104426" y="2860581"/>
            <a:chExt cx="1511642" cy="1511642"/>
          </a:xfrm>
        </p:grpSpPr>
        <p:cxnSp>
          <p:nvCxnSpPr>
            <p:cNvPr id="69" name="Straight Arrow Connector 68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 rot="16200000">
            <a:off x="-105689" y="5265228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hardware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168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Matrix from hell</a:t>
            </a:r>
            <a:endParaRPr lang="en-US" dirty="0"/>
          </a:p>
        </p:txBody>
      </p:sp>
      <p:graphicFrame>
        <p:nvGraphicFramePr>
          <p:cNvPr id="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73093"/>
              </p:ext>
            </p:extLst>
          </p:nvPr>
        </p:nvGraphicFramePr>
        <p:xfrm>
          <a:off x="1711579" y="1695556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Freeform 4"/>
          <p:cNvSpPr/>
          <p:nvPr/>
        </p:nvSpPr>
        <p:spPr>
          <a:xfrm>
            <a:off x="1394681" y="1846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" name="Freeform 5"/>
          <p:cNvSpPr/>
          <p:nvPr/>
        </p:nvSpPr>
        <p:spPr>
          <a:xfrm>
            <a:off x="1469705" y="1981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6"/>
          <p:cNvSpPr/>
          <p:nvPr/>
        </p:nvSpPr>
        <p:spPr>
          <a:xfrm>
            <a:off x="1320230" y="1981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7"/>
          <p:cNvSpPr/>
          <p:nvPr/>
        </p:nvSpPr>
        <p:spPr>
          <a:xfrm>
            <a:off x="1336323" y="256662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8"/>
          <p:cNvSpPr/>
          <p:nvPr/>
        </p:nvSpPr>
        <p:spPr>
          <a:xfrm>
            <a:off x="1485798" y="256662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9"/>
          <p:cNvSpPr/>
          <p:nvPr/>
        </p:nvSpPr>
        <p:spPr>
          <a:xfrm>
            <a:off x="1411347" y="270165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0"/>
          <p:cNvSpPr/>
          <p:nvPr/>
        </p:nvSpPr>
        <p:spPr>
          <a:xfrm>
            <a:off x="1261872" y="270165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4" name="Freeform 11"/>
          <p:cNvSpPr/>
          <p:nvPr/>
        </p:nvSpPr>
        <p:spPr>
          <a:xfrm>
            <a:off x="1343245" y="311253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5" name="Freeform 12"/>
          <p:cNvSpPr/>
          <p:nvPr/>
        </p:nvSpPr>
        <p:spPr>
          <a:xfrm>
            <a:off x="1268221" y="32475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3"/>
          <p:cNvSpPr/>
          <p:nvPr/>
        </p:nvSpPr>
        <p:spPr>
          <a:xfrm>
            <a:off x="1417696" y="32475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7" name="Freeform 14"/>
          <p:cNvSpPr/>
          <p:nvPr/>
        </p:nvSpPr>
        <p:spPr>
          <a:xfrm>
            <a:off x="1343245" y="338259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8" name="Freeform 15"/>
          <p:cNvSpPr/>
          <p:nvPr/>
        </p:nvSpPr>
        <p:spPr>
          <a:xfrm>
            <a:off x="1440525" y="507752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6"/>
          <p:cNvSpPr/>
          <p:nvPr/>
        </p:nvSpPr>
        <p:spPr>
          <a:xfrm>
            <a:off x="1291050" y="5077528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0" name="Freeform 17"/>
          <p:cNvSpPr/>
          <p:nvPr/>
        </p:nvSpPr>
        <p:spPr>
          <a:xfrm>
            <a:off x="1365501" y="5212558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1" name="Freeform 18"/>
          <p:cNvSpPr/>
          <p:nvPr/>
        </p:nvSpPr>
        <p:spPr>
          <a:xfrm>
            <a:off x="1440525" y="534758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19"/>
          <p:cNvSpPr/>
          <p:nvPr/>
        </p:nvSpPr>
        <p:spPr>
          <a:xfrm>
            <a:off x="1291050" y="5347588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0"/>
          <p:cNvSpPr/>
          <p:nvPr/>
        </p:nvSpPr>
        <p:spPr>
          <a:xfrm>
            <a:off x="1333521" y="441605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1"/>
          <p:cNvSpPr/>
          <p:nvPr/>
        </p:nvSpPr>
        <p:spPr>
          <a:xfrm>
            <a:off x="1407972" y="455108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5" name="Freeform 22"/>
          <p:cNvSpPr/>
          <p:nvPr/>
        </p:nvSpPr>
        <p:spPr>
          <a:xfrm>
            <a:off x="1333521" y="468611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6" name="Freeform 23"/>
          <p:cNvSpPr/>
          <p:nvPr/>
        </p:nvSpPr>
        <p:spPr>
          <a:xfrm>
            <a:off x="1430802" y="3842112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7" name="Freeform 24"/>
          <p:cNvSpPr/>
          <p:nvPr/>
        </p:nvSpPr>
        <p:spPr>
          <a:xfrm>
            <a:off x="1281327" y="384211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8" name="Freeform 25"/>
          <p:cNvSpPr/>
          <p:nvPr/>
        </p:nvSpPr>
        <p:spPr>
          <a:xfrm>
            <a:off x="1355778" y="3977142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9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20" y="6351827"/>
            <a:ext cx="362878" cy="20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89" y="6331129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4842" y="6340654"/>
            <a:ext cx="227682" cy="308721"/>
          </a:xfrm>
          <a:prstGeom prst="rect">
            <a:avLst/>
          </a:prstGeom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03" y="6313658"/>
            <a:ext cx="665498" cy="4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0568" y="6313658"/>
            <a:ext cx="309427" cy="2463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1300" y="6349472"/>
            <a:ext cx="218348" cy="2960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0302" y="6331716"/>
            <a:ext cx="265627" cy="3601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5584" y="6354351"/>
            <a:ext cx="265627" cy="360172"/>
          </a:xfrm>
          <a:prstGeom prst="rect">
            <a:avLst/>
          </a:prstGeom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24433"/>
              </p:ext>
            </p:extLst>
          </p:nvPr>
        </p:nvGraphicFramePr>
        <p:xfrm>
          <a:off x="3459417" y="1691322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9943" y="6366294"/>
            <a:ext cx="218348" cy="296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8945" y="6348538"/>
            <a:ext cx="265627" cy="3601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227" y="6371173"/>
            <a:ext cx="265627" cy="3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14970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Cargo transport Pre-1960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-176896" y="2014988"/>
            <a:ext cx="234584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Goods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32997" y="4685398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Multiplicity of methods for transporting/storing</a:t>
            </a:r>
          </a:p>
        </p:txBody>
      </p:sp>
      <p:sp>
        <p:nvSpPr>
          <p:cNvPr id="23" name="TextBox 22"/>
          <p:cNvSpPr txBox="1"/>
          <p:nvPr/>
        </p:nvSpPr>
        <p:spPr>
          <a:xfrm rot="5400000">
            <a:off x="9543100" y="162290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 I worry about how goods interact (e.g. coffee beans next to spices)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390064" y="4486727"/>
            <a:ext cx="2255116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(e.g. from boat to train to truck)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6" name="Straight Arrow Connector 25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048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Who</a:t>
            </a:r>
            <a:r>
              <a:rPr lang="en-US" dirty="0"/>
              <a:t> am I?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1872" y="2183907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Moim Hossain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1872" y="2768682"/>
            <a:ext cx="46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Technical lead, Exact Software</a:t>
            </a:r>
          </a:p>
        </p:txBody>
      </p:sp>
      <p:pic>
        <p:nvPicPr>
          <p:cNvPr id="1028" name="Picture 4" descr="Image result for twitter icon bl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51" y="3876354"/>
            <a:ext cx="308708" cy="30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5559" y="384604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@moimhossain</a:t>
            </a: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51" y="4245687"/>
            <a:ext cx="308656" cy="3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35507" y="4226017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Github.com/moimhossain</a:t>
            </a:r>
          </a:p>
        </p:txBody>
      </p:sp>
      <p:pic>
        <p:nvPicPr>
          <p:cNvPr id="1032" name="Picture 8" descr="Image result for website icon bl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50" y="4655974"/>
            <a:ext cx="308657" cy="3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35507" y="4615019"/>
            <a:ext cx="243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www.moimhossain.com</a:t>
            </a:r>
          </a:p>
        </p:txBody>
      </p:sp>
    </p:spTree>
    <p:extLst>
      <p:ext uri="{BB962C8B-B14F-4D97-AF65-F5344CB8AC3E}">
        <p14:creationId xmlns:p14="http://schemas.microsoft.com/office/powerpoint/2010/main" val="305456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 matrix from hell – too?</a:t>
            </a:r>
            <a:endParaRPr lang="en-US" dirty="0"/>
          </a:p>
        </p:txBody>
      </p:sp>
      <p:graphicFrame>
        <p:nvGraphicFramePr>
          <p:cNvPr id="3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97752"/>
              </p:ext>
            </p:extLst>
          </p:nvPr>
        </p:nvGraphicFramePr>
        <p:xfrm>
          <a:off x="1261872" y="1314320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0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06" y="2088053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49" y="3468623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06" y="4099065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13" y="1337689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402" y="2843410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81" y="5648076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406" y="5664499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01" y="5616330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11" y="5758153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168" y="5613196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901" y="5639096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68" y="5664499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552" y="4853801"/>
            <a:ext cx="645018" cy="6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5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Solution: Shipping containers</a:t>
            </a:r>
            <a:endParaRPr lang="en-US" dirty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8" y="1225023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78" y="1226445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46" y="1097216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95" y="1084664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73" y="108307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33" y="1221878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555760" y="3577442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1" y="56264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13" y="5527817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58" y="5170284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1" y="5826269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039" y="5566296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59" y="5599315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21" y="5626443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96958" y="1088984"/>
            <a:ext cx="1276514" cy="127651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-777772" y="2247957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Goods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10259334" y="16930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I worry about how goods interact (e.g. coffee beans next to spices)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10153416" y="4600842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transport quickly and smoothly</a:t>
            </a:r>
          </a:p>
          <a:p>
            <a:pPr algn="ctr"/>
            <a:r>
              <a:rPr lang="en-US" dirty="0"/>
              <a:t>(e.g. from boat to train to truck)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9850" y="3016479"/>
            <a:ext cx="3735397" cy="176060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rot="18900000" flipV="1">
            <a:off x="6502740" y="2496851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2700000" flipV="1">
            <a:off x="3443499" y="254536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154569" y="3698182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…in between, can be loaded and unloaded, stacked, transported efficiently over long distances, and transferred from one mode of transport to 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0475" y="2351934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rot="2700000">
            <a:off x="6198328" y="502380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8900000">
            <a:off x="3628962" y="507359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7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is shipping container for software</a:t>
            </a:r>
            <a:endParaRPr lang="en-US" sz="3600" dirty="0"/>
          </a:p>
        </p:txBody>
      </p:sp>
      <p:sp>
        <p:nvSpPr>
          <p:cNvPr id="42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43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44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45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46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47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48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49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50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5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Multiplicity of Stacks</a:t>
            </a:r>
          </a:p>
        </p:txBody>
      </p:sp>
      <p:sp>
        <p:nvSpPr>
          <p:cNvPr id="53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Cluster</a:t>
            </a:r>
          </a:p>
        </p:txBody>
      </p:sp>
      <p:pic>
        <p:nvPicPr>
          <p:cNvPr id="5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Customer Data Center</a:t>
            </a:r>
          </a:p>
        </p:txBody>
      </p:sp>
      <p:pic>
        <p:nvPicPr>
          <p:cNvPr id="56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60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2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3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64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5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7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8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9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0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1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2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4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5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6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7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8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9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0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1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2" name="TextBox 81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services and apps interact appropriately?</a:t>
            </a:r>
          </a:p>
        </p:txBody>
      </p:sp>
      <p:sp>
        <p:nvSpPr>
          <p:cNvPr id="83" name="TextBox 82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 migrate smoothly and quickly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9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90" name="Straight Arrow Connector 89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0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eliminates the matrix from hell</a:t>
            </a:r>
            <a:endParaRPr lang="en-US" sz="3600" dirty="0"/>
          </a:p>
        </p:txBody>
      </p:sp>
      <p:graphicFrame>
        <p:nvGraphicFramePr>
          <p:cNvPr id="92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9993"/>
              </p:ext>
            </p:extLst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5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" name="Freeform 7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4" name="Freeform 8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6" name="Freeform 10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11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12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13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0" name="Freeform 14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1" name="Freeform 15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6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3" name="Freeform 17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4" name="Freeform 18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9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20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21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8" name="Freeform 22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9" name="Freeform 23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0" name="Freeform 24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1" name="Freeform 25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2" name="Freeform 26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3" name="Freeform 27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14" name="Freeform 28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115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119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pSp>
        <p:nvGrpSpPr>
          <p:cNvPr id="124" name="Group 123"/>
          <p:cNvGrpSpPr/>
          <p:nvPr/>
        </p:nvGrpSpPr>
        <p:grpSpPr>
          <a:xfrm>
            <a:off x="3565114" y="1441841"/>
            <a:ext cx="5986536" cy="390782"/>
            <a:chOff x="2312644" y="4445866"/>
            <a:chExt cx="7707525" cy="489275"/>
          </a:xfrm>
        </p:grpSpPr>
        <p:pic>
          <p:nvPicPr>
            <p:cNvPr id="125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4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116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58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60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8532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004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198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1478" y="4445866"/>
              <a:ext cx="1038691" cy="48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751" y="1409747"/>
            <a:ext cx="6010275" cy="409575"/>
          </a:xfrm>
          <a:prstGeom prst="rect">
            <a:avLst/>
          </a:prstGeom>
          <a:noFill/>
        </p:spPr>
      </p:pic>
      <p:pic>
        <p:nvPicPr>
          <p:cNvPr id="133" name="Picture 3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6025" y="2067114"/>
            <a:ext cx="6010275" cy="409575"/>
          </a:xfrm>
          <a:prstGeom prst="rect">
            <a:avLst/>
          </a:prstGeom>
          <a:noFill/>
        </p:spPr>
      </p:pic>
      <p:pic>
        <p:nvPicPr>
          <p:cNvPr id="134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3322" y="2705574"/>
            <a:ext cx="6010275" cy="409575"/>
          </a:xfrm>
          <a:prstGeom prst="rect">
            <a:avLst/>
          </a:prstGeom>
          <a:noFill/>
        </p:spPr>
      </p:pic>
      <p:pic>
        <p:nvPicPr>
          <p:cNvPr id="135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5597" y="3349293"/>
            <a:ext cx="6010275" cy="409575"/>
          </a:xfrm>
          <a:prstGeom prst="rect">
            <a:avLst/>
          </a:prstGeom>
          <a:noFill/>
        </p:spPr>
      </p:pic>
      <p:pic>
        <p:nvPicPr>
          <p:cNvPr id="136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7872" y="4006660"/>
            <a:ext cx="6010275" cy="409575"/>
          </a:xfrm>
          <a:prstGeom prst="rect">
            <a:avLst/>
          </a:prstGeom>
          <a:noFill/>
        </p:spPr>
      </p:pic>
      <p:pic>
        <p:nvPicPr>
          <p:cNvPr id="137" name="Picture 5" descr="C:\Users\ju\Desktop\docker-container-lin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40621" y="4636730"/>
            <a:ext cx="6010275" cy="409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3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Why we (developers) care?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1261872" y="1580226"/>
            <a:ext cx="8707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Make the entire lifecycle more efficient, consistent and repeatable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Eliminate inconsistencies between DTAP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Significantly improves the speed and reliability of CI/CD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Lightweight, costs, deployment and portability issues are way better than VMs.</a:t>
            </a:r>
          </a:p>
        </p:txBody>
      </p:sp>
    </p:spTree>
    <p:extLst>
      <p:ext uri="{BB962C8B-B14F-4D97-AF65-F5344CB8AC3E}">
        <p14:creationId xmlns:p14="http://schemas.microsoft.com/office/powerpoint/2010/main" val="1733544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swarm – Docker native clustering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5" y="1691322"/>
            <a:ext cx="58007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Docker swarm cluster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04" y="1922106"/>
            <a:ext cx="8808494" cy="41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0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Swarm in a nutshell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1261872" y="1580226"/>
            <a:ext cx="870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Exposes several Docker engines as a single virtual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Serves the standard Docker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Extremely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351179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 using the hosted discovery service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1261872" y="1580226"/>
            <a:ext cx="978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Create a cluster (</a:t>
            </a:r>
            <a:r>
              <a:rPr lang="en-US" b="1" dirty="0"/>
              <a:t>$ swarm create</a:t>
            </a: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Add nodes to a cluster (</a:t>
            </a:r>
            <a:r>
              <a:rPr lang="en-US" b="1" dirty="0"/>
              <a:t>$ swarm join --add=&lt;</a:t>
            </a:r>
            <a:r>
              <a:rPr lang="en-US" b="1" dirty="0" err="1"/>
              <a:t>node_ip</a:t>
            </a:r>
            <a:r>
              <a:rPr lang="en-US" b="1" dirty="0"/>
              <a:t>&gt; token://&lt;token&gt;</a:t>
            </a: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Start swarm (</a:t>
            </a:r>
            <a:r>
              <a:rPr lang="en-US" b="1" dirty="0"/>
              <a:t>$ swarm manage --</a:t>
            </a:r>
            <a:r>
              <a:rPr lang="en-US" b="1" dirty="0" err="1"/>
              <a:t>addr</a:t>
            </a:r>
            <a:r>
              <a:rPr lang="en-US" b="1" dirty="0"/>
              <a:t>=&lt;</a:t>
            </a:r>
            <a:r>
              <a:rPr lang="en-US" b="1" dirty="0" err="1"/>
              <a:t>swarm_ip</a:t>
            </a:r>
            <a:r>
              <a:rPr lang="en-US" b="1" dirty="0"/>
              <a:t>&gt; token://&lt;token&gt;</a:t>
            </a: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00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On-failure rescheduling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94" y="1567543"/>
            <a:ext cx="8216222" cy="435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61872" y="2183907"/>
            <a:ext cx="8840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What are Monoliths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What are Microservices?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Containers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Docker swarm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Infrastructure as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06366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High-availability (manager backup instances)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642187"/>
            <a:ext cx="9207796" cy="4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High-availability (manager backup instances)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31" y="1502228"/>
            <a:ext cx="8263425" cy="4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6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High-availability (manager backup instances)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31" y="1502228"/>
            <a:ext cx="8263425" cy="4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onolithic ap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3371"/>
          <a:stretch/>
        </p:blipFill>
        <p:spPr bwMode="auto">
          <a:xfrm>
            <a:off x="20" y="10"/>
            <a:ext cx="11292820" cy="51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68300"/>
            <a:ext cx="8263128" cy="4603750"/>
          </a:xfrm>
          <a:noFill/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Infrastructure As Code </a:t>
            </a:r>
          </a:p>
        </p:txBody>
      </p:sp>
    </p:spTree>
    <p:extLst>
      <p:ext uri="{BB962C8B-B14F-4D97-AF65-F5344CB8AC3E}">
        <p14:creationId xmlns:p14="http://schemas.microsoft.com/office/powerpoint/2010/main" val="727820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Infrastructure as code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1571348"/>
            <a:ext cx="8707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Rapid provision with consistency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DTAP environments are easy to provision and always consistent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Manageable and serves as Living document of the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Integrate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1608188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Infrastructure as code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1571348"/>
            <a:ext cx="870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ARM Templates – Azure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CloudFormation – AWS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Terraform, Puppet, Chef and others</a:t>
            </a:r>
          </a:p>
        </p:txBody>
      </p:sp>
    </p:spTree>
    <p:extLst>
      <p:ext uri="{BB962C8B-B14F-4D97-AF65-F5344CB8AC3E}">
        <p14:creationId xmlns:p14="http://schemas.microsoft.com/office/powerpoint/2010/main" val="1656870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onolithic ap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3371"/>
          <a:stretch/>
        </p:blipFill>
        <p:spPr bwMode="auto">
          <a:xfrm>
            <a:off x="20" y="10"/>
            <a:ext cx="11292820" cy="51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68300"/>
            <a:ext cx="8263128" cy="4603750"/>
          </a:xfrm>
          <a:noFill/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86389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360" y="2931406"/>
            <a:ext cx="9692640" cy="7173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Question time!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99360" y="3962695"/>
            <a:ext cx="9692640" cy="717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 you!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405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191423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 in the days ( &lt; 2008 )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752" y="3560402"/>
            <a:ext cx="19335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61872" y="2321822"/>
            <a:ext cx="4615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On-premise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Everything in one web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 WebApp package (.war)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 Web Site on IIS (XL Deploy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9538" y="1875988"/>
            <a:ext cx="7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9538" y="2283571"/>
            <a:ext cx="539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Cloud data center (AWS, Azure, Google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100s of fine grained services</a:t>
            </a:r>
          </a:p>
        </p:txBody>
      </p:sp>
      <p:pic>
        <p:nvPicPr>
          <p:cNvPr id="10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067" y="3717050"/>
            <a:ext cx="40767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582715" y="5660150"/>
            <a:ext cx="37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Source: Netflix services from internet</a:t>
            </a:r>
          </a:p>
        </p:txBody>
      </p:sp>
    </p:spTree>
    <p:extLst>
      <p:ext uri="{BB962C8B-B14F-4D97-AF65-F5344CB8AC3E}">
        <p14:creationId xmlns:p14="http://schemas.microsoft.com/office/powerpoint/2010/main" val="315119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onolithic ap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3371"/>
          <a:stretch/>
        </p:blipFill>
        <p:spPr bwMode="auto">
          <a:xfrm>
            <a:off x="20" y="10"/>
            <a:ext cx="11292820" cy="51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68300"/>
            <a:ext cx="8263128" cy="4603750"/>
          </a:xfrm>
          <a:noFill/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Monolithic Apps</a:t>
            </a:r>
          </a:p>
        </p:txBody>
      </p:sp>
    </p:spTree>
    <p:extLst>
      <p:ext uri="{BB962C8B-B14F-4D97-AF65-F5344CB8AC3E}">
        <p14:creationId xmlns:p14="http://schemas.microsoft.com/office/powerpoint/2010/main" val="42812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Monolithic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12" y="2389838"/>
            <a:ext cx="8220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0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Characteristics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2183907"/>
            <a:ext cx="85777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Large codebase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Many components, no clear ownership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Long deployment cycles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Inefficient and typically expensive to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One component can hinder the availability</a:t>
            </a:r>
            <a:endParaRPr lang="en-US" sz="320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Intimidating to new developers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Requires long term commitment to Tech-Stack</a:t>
            </a:r>
          </a:p>
        </p:txBody>
      </p:sp>
    </p:spTree>
    <p:extLst>
      <p:ext uri="{BB962C8B-B14F-4D97-AF65-F5344CB8AC3E}">
        <p14:creationId xmlns:p14="http://schemas.microsoft.com/office/powerpoint/2010/main" val="400166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Evolution of Monoliths?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1958627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Tipping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65" y="3097883"/>
            <a:ext cx="2410865" cy="180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08" y="3097883"/>
            <a:ext cx="1232031" cy="1849138"/>
          </a:xfrm>
          <a:prstGeom prst="rect">
            <a:avLst/>
          </a:prstGeom>
        </p:spPr>
      </p:pic>
      <p:pic>
        <p:nvPicPr>
          <p:cNvPr id="7" name="Picture 6" descr="train_different_compartm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47" y="3241308"/>
            <a:ext cx="1864610" cy="1799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4298" y="4906032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Bottleneck in </a:t>
            </a: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Monolithic stack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8447" y="4906032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Diverse functionality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60925" y="4906032"/>
            <a:ext cx="23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Organizational growth</a:t>
            </a:r>
          </a:p>
        </p:txBody>
      </p:sp>
    </p:spTree>
    <p:extLst>
      <p:ext uri="{BB962C8B-B14F-4D97-AF65-F5344CB8AC3E}">
        <p14:creationId xmlns:p14="http://schemas.microsoft.com/office/powerpoint/2010/main" val="342980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onolithic ap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3371"/>
          <a:stretch/>
        </p:blipFill>
        <p:spPr bwMode="auto">
          <a:xfrm>
            <a:off x="20" y="10"/>
            <a:ext cx="11292820" cy="51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368300"/>
            <a:ext cx="8263128" cy="4603750"/>
          </a:xfrm>
          <a:noFill/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Micro-services</a:t>
            </a:r>
          </a:p>
        </p:txBody>
      </p:sp>
    </p:spTree>
    <p:extLst>
      <p:ext uri="{BB962C8B-B14F-4D97-AF65-F5344CB8AC3E}">
        <p14:creationId xmlns:p14="http://schemas.microsoft.com/office/powerpoint/2010/main" val="34505645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981</Words>
  <Application>Microsoft Office PowerPoint</Application>
  <PresentationFormat>Widescreen</PresentationFormat>
  <Paragraphs>284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Brush Script MT</vt:lpstr>
      <vt:lpstr>Century Schoolbook</vt:lpstr>
      <vt:lpstr>Gill Sans</vt:lpstr>
      <vt:lpstr>Segoe UI Black</vt:lpstr>
      <vt:lpstr>Segoe UI Light</vt:lpstr>
      <vt:lpstr>Wingdings 2</vt:lpstr>
      <vt:lpstr>ヒラギノ角ゴ ProN W3</vt:lpstr>
      <vt:lpstr>View</vt:lpstr>
      <vt:lpstr>Web Apps @ Scale</vt:lpstr>
      <vt:lpstr>Who am I?</vt:lpstr>
      <vt:lpstr>Agenda</vt:lpstr>
      <vt:lpstr>Background</vt:lpstr>
      <vt:lpstr>Monolithic Apps</vt:lpstr>
      <vt:lpstr>Monolithic architecture</vt:lpstr>
      <vt:lpstr>Characteristics</vt:lpstr>
      <vt:lpstr>Evolution of Monoliths?</vt:lpstr>
      <vt:lpstr>Micro-services</vt:lpstr>
      <vt:lpstr>Core concept: Service compositions</vt:lpstr>
      <vt:lpstr>Microservice Architecture</vt:lpstr>
      <vt:lpstr>Characteristics</vt:lpstr>
      <vt:lpstr>Challenges: Complexity</vt:lpstr>
      <vt:lpstr>Pre-requisites</vt:lpstr>
      <vt:lpstr>Containers to rescue?</vt:lpstr>
      <vt:lpstr>Docker introduction</vt:lpstr>
      <vt:lpstr>The challenge</vt:lpstr>
      <vt:lpstr>The Matrix from hell</vt:lpstr>
      <vt:lpstr>Cargo transport Pre-1960</vt:lpstr>
      <vt:lpstr>A matrix from hell – too?</vt:lpstr>
      <vt:lpstr>Solution: Shipping containers</vt:lpstr>
      <vt:lpstr>Docker is shipping container for software</vt:lpstr>
      <vt:lpstr>Docker eliminates the matrix from hell</vt:lpstr>
      <vt:lpstr>Why we (developers) care?</vt:lpstr>
      <vt:lpstr>Docker swarm – Docker native clustering system</vt:lpstr>
      <vt:lpstr>Docker swarm cluster</vt:lpstr>
      <vt:lpstr>Swarm in a nutshell</vt:lpstr>
      <vt:lpstr>Setup using the hosted discovery service</vt:lpstr>
      <vt:lpstr>On-failure rescheduling</vt:lpstr>
      <vt:lpstr>High-availability (manager backup instances)</vt:lpstr>
      <vt:lpstr>High-availability (manager backup instances)</vt:lpstr>
      <vt:lpstr>High-availability (manager backup instances)</vt:lpstr>
      <vt:lpstr>Infrastructure As Code </vt:lpstr>
      <vt:lpstr>Infrastructure as code</vt:lpstr>
      <vt:lpstr>Infrastructure as code</vt:lpstr>
      <vt:lpstr>DEMO</vt:lpstr>
      <vt:lpstr>Question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Apps @ Scale</dc:title>
  <dc:creator>Moim Hossain</dc:creator>
  <cp:lastModifiedBy>Moim Hossain</cp:lastModifiedBy>
  <cp:revision>43</cp:revision>
  <dcterms:created xsi:type="dcterms:W3CDTF">2017-05-16T05:23:34Z</dcterms:created>
  <dcterms:modified xsi:type="dcterms:W3CDTF">2017-05-16T09:25:48Z</dcterms:modified>
</cp:coreProperties>
</file>